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9" r:id="rId3"/>
    <p:sldId id="257" r:id="rId4"/>
    <p:sldId id="258" r:id="rId5"/>
    <p:sldId id="261" r:id="rId6"/>
    <p:sldId id="262" r:id="rId7"/>
    <p:sldId id="263" r:id="rId8"/>
    <p:sldId id="264" r:id="rId9"/>
    <p:sldId id="271"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109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41248" y="5486400"/>
            <a:ext cx="7982712" cy="685800"/>
          </a:xfrm>
          <a:prstGeom prst="rect">
            <a:avLst/>
          </a:prstGeom>
        </p:spPr>
      </p:pic>
      <p:sp>
        <p:nvSpPr>
          <p:cNvPr id="5" name="Text 0"/>
          <p:cNvSpPr/>
          <p:nvPr/>
        </p:nvSpPr>
        <p:spPr>
          <a:xfrm>
            <a:off x="1097280" y="5623560"/>
            <a:ext cx="7479792" cy="420624"/>
          </a:xfrm>
          <a:prstGeom prst="rect">
            <a:avLst/>
          </a:prstGeom>
          <a:noFill/>
          <a:ln/>
        </p:spPr>
        <p:txBody>
          <a:bodyPr wrap="none" lIns="0" tIns="0" rIns="0" bIns="0" rtlCol="0" anchor="t"/>
          <a:lstStyle/>
          <a:p>
            <a:pPr marL="0" indent="0" algn="ctr">
              <a:lnSpc>
                <a:spcPts val="3250"/>
              </a:lnSpc>
              <a:buNone/>
            </a:pPr>
            <a:r>
              <a:rPr lang="en-US" sz="2320" dirty="0">
                <a:solidFill>
                  <a:srgbClr val="222770"/>
                </a:solidFill>
                <a:latin typeface="思源黑体-思源黑体-SemiBold" pitchFamily="34" charset="0"/>
                <a:ea typeface="思源黑体-思源黑体-SemiBold" pitchFamily="34" charset="-122"/>
                <a:cs typeface="思源黑体-思源黑体-SemiBold" pitchFamily="34" charset="-120"/>
              </a:rPr>
              <a:t>Date: 16th May 2025</a:t>
            </a:r>
            <a:endParaRPr lang="en-US" sz="2320" dirty="0"/>
          </a:p>
        </p:txBody>
      </p:sp>
      <p:sp>
        <p:nvSpPr>
          <p:cNvPr id="6" name="Text 1"/>
          <p:cNvSpPr/>
          <p:nvPr/>
        </p:nvSpPr>
        <p:spPr>
          <a:xfrm>
            <a:off x="832104" y="1792224"/>
            <a:ext cx="8010144" cy="3419856"/>
          </a:xfrm>
          <a:prstGeom prst="rect">
            <a:avLst/>
          </a:prstGeom>
          <a:noFill/>
          <a:ln/>
        </p:spPr>
        <p:txBody>
          <a:bodyPr wrap="square" lIns="0" tIns="0" rIns="0" bIns="0" rtlCol="0" anchor="t"/>
          <a:lstStyle/>
          <a:p>
            <a:pPr marL="0" indent="0" algn="l">
              <a:lnSpc>
                <a:spcPts val="8970"/>
              </a:lnSpc>
              <a:buNone/>
            </a:pPr>
            <a:r>
              <a:rPr lang="en-US" sz="4000" dirty="0">
                <a:solidFill>
                  <a:srgbClr val="3642C6"/>
                </a:solidFill>
                <a:latin typeface="思源黑体-思源黑体-SemiBold" pitchFamily="34" charset="0"/>
                <a:ea typeface="思源黑体-思源黑体-SemiBold" pitchFamily="34" charset="-122"/>
                <a:cs typeface="思源黑体-思源黑体-SemiBold" pitchFamily="34" charset="-120"/>
              </a:rPr>
              <a:t>Learning to Label and classify the data</a:t>
            </a:r>
          </a:p>
          <a:p>
            <a:pPr marL="0" indent="0" algn="l">
              <a:lnSpc>
                <a:spcPts val="8970"/>
              </a:lnSpc>
              <a:buNone/>
            </a:pPr>
            <a:r>
              <a:rPr lang="en-US" sz="2800" i="1" dirty="0">
                <a:solidFill>
                  <a:srgbClr val="3642C6"/>
                </a:solidFill>
                <a:latin typeface="思源黑体-思源黑体-SemiBold" pitchFamily="34" charset="0"/>
                <a:ea typeface="思源黑体-思源黑体-SemiBold" pitchFamily="34" charset="-122"/>
                <a:cs typeface="思源黑体-思源黑体-SemiBold" pitchFamily="34" charset="-120"/>
              </a:rPr>
              <a:t>From Clustering to Classification</a:t>
            </a:r>
            <a:endParaRPr lang="en-US" sz="2800"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5"/>
          <a:stretch>
            <a:fillRect/>
          </a:stretch>
        </p:blipFill>
        <p:spPr>
          <a:xfrm>
            <a:off x="0" y="0"/>
            <a:ext cx="4974336" cy="8238744"/>
          </a:xfrm>
          <a:prstGeom prst="rect">
            <a:avLst/>
          </a:prstGeom>
        </p:spPr>
      </p:pic>
      <p:sp>
        <p:nvSpPr>
          <p:cNvPr id="4" name="Text 0"/>
          <p:cNvSpPr/>
          <p:nvPr/>
        </p:nvSpPr>
        <p:spPr>
          <a:xfrm>
            <a:off x="5806440" y="2825496"/>
            <a:ext cx="8010144" cy="832104"/>
          </a:xfrm>
          <a:prstGeom prst="rect">
            <a:avLst/>
          </a:prstGeom>
          <a:noFill/>
          <a:ln/>
        </p:spPr>
        <p:txBody>
          <a:bodyPr wrap="none" lIns="0" tIns="0" rIns="0" bIns="0" rtlCol="0" anchor="t"/>
          <a:lstStyle/>
          <a:p>
            <a:pPr marL="0" indent="0" algn="l">
              <a:lnSpc>
                <a:spcPts val="6500"/>
              </a:lnSpc>
              <a:buNone/>
            </a:pPr>
            <a:r>
              <a:rPr lang="en-US" sz="4640" dirty="0">
                <a:solidFill>
                  <a:srgbClr val="3642C6"/>
                </a:solidFill>
                <a:latin typeface="思源黑体-思源黑体-SemiBold" pitchFamily="34" charset="0"/>
                <a:ea typeface="思源黑体-思源黑体-SemiBold" pitchFamily="34" charset="-122"/>
                <a:cs typeface="思源黑体-思源黑体-SemiBold" pitchFamily="34" charset="-120"/>
              </a:rPr>
              <a:t>Group Members</a:t>
            </a:r>
            <a:endParaRPr lang="en-US" sz="4640" dirty="0"/>
          </a:p>
        </p:txBody>
      </p:sp>
      <p:sp>
        <p:nvSpPr>
          <p:cNvPr id="5" name="Text 1"/>
          <p:cNvSpPr/>
          <p:nvPr/>
        </p:nvSpPr>
        <p:spPr>
          <a:xfrm>
            <a:off x="6053328" y="4050792"/>
            <a:ext cx="3502152" cy="356616"/>
          </a:xfrm>
          <a:prstGeom prst="rect">
            <a:avLst/>
          </a:prstGeom>
          <a:noFill/>
          <a:ln/>
        </p:spPr>
        <p:txBody>
          <a:bodyPr wrap="none" lIns="0" tIns="0" rIns="0" bIns="0" rtlCol="0" anchor="t"/>
          <a:lstStyle/>
          <a:p>
            <a:pPr marL="0" indent="0" algn="l">
              <a:lnSpc>
                <a:spcPts val="2780"/>
              </a:lnSpc>
              <a:buNone/>
            </a:pPr>
            <a:r>
              <a:rPr lang="en-US" sz="2400" dirty="0">
                <a:latin typeface="Arial-Regular" pitchFamily="34" charset="0"/>
                <a:ea typeface="Arial-Regular" pitchFamily="34" charset="-122"/>
                <a:cs typeface="Arial-Regular" pitchFamily="34" charset="-120"/>
              </a:rPr>
              <a:t>Dipen</a:t>
            </a:r>
            <a:r>
              <a:rPr lang="en-US" sz="1850" dirty="0">
                <a:latin typeface="Arial-Regular" pitchFamily="34" charset="0"/>
                <a:ea typeface="Arial-Regular" pitchFamily="34" charset="-122"/>
                <a:cs typeface="Arial-Regular" pitchFamily="34" charset="-120"/>
              </a:rPr>
              <a:t> </a:t>
            </a:r>
            <a:r>
              <a:rPr lang="en-US" sz="2400" dirty="0">
                <a:latin typeface="Arial-Regular" pitchFamily="34" charset="0"/>
                <a:ea typeface="Arial-Regular" pitchFamily="34" charset="-122"/>
                <a:cs typeface="Arial-Regular" pitchFamily="34" charset="-120"/>
              </a:rPr>
              <a:t>Thaker</a:t>
            </a:r>
            <a:endParaRPr lang="en-US" sz="2400" dirty="0"/>
          </a:p>
        </p:txBody>
      </p:sp>
      <p:sp>
        <p:nvSpPr>
          <p:cNvPr id="6" name="Text 2"/>
          <p:cNvSpPr/>
          <p:nvPr/>
        </p:nvSpPr>
        <p:spPr>
          <a:xfrm>
            <a:off x="6053328" y="4663440"/>
            <a:ext cx="3502152" cy="356616"/>
          </a:xfrm>
          <a:prstGeom prst="rect">
            <a:avLst/>
          </a:prstGeom>
          <a:noFill/>
          <a:ln/>
        </p:spPr>
        <p:txBody>
          <a:bodyPr wrap="none" lIns="0" tIns="0" rIns="0" bIns="0" rtlCol="0" anchor="t"/>
          <a:lstStyle/>
          <a:p>
            <a:pPr marL="0" indent="0" algn="l">
              <a:lnSpc>
                <a:spcPts val="2780"/>
              </a:lnSpc>
              <a:buNone/>
            </a:pPr>
            <a:r>
              <a:rPr lang="en-US" sz="2400" dirty="0">
                <a:latin typeface="Arial-Regular" pitchFamily="34" charset="0"/>
                <a:ea typeface="Arial-Regular" pitchFamily="34" charset="-122"/>
                <a:cs typeface="Arial-Regular" pitchFamily="34" charset="-120"/>
              </a:rPr>
              <a:t>Sammy</a:t>
            </a:r>
            <a:endParaRPr lang="en-US" sz="2400" dirty="0"/>
          </a:p>
        </p:txBody>
      </p:sp>
      <p:sp>
        <p:nvSpPr>
          <p:cNvPr id="7" name="Text 3"/>
          <p:cNvSpPr/>
          <p:nvPr/>
        </p:nvSpPr>
        <p:spPr>
          <a:xfrm>
            <a:off x="10058400" y="4050792"/>
            <a:ext cx="3502152" cy="356616"/>
          </a:xfrm>
          <a:prstGeom prst="rect">
            <a:avLst/>
          </a:prstGeom>
          <a:noFill/>
          <a:ln/>
        </p:spPr>
        <p:txBody>
          <a:bodyPr wrap="none" lIns="0" tIns="0" rIns="0" bIns="0" rtlCol="0" anchor="t"/>
          <a:lstStyle/>
          <a:p>
            <a:pPr marL="0" indent="0" algn="l">
              <a:lnSpc>
                <a:spcPts val="2780"/>
              </a:lnSpc>
              <a:buNone/>
            </a:pPr>
            <a:r>
              <a:rPr lang="en-US" sz="2400" dirty="0">
                <a:latin typeface="Arial-Regular" pitchFamily="34" charset="0"/>
                <a:ea typeface="Arial-Regular" pitchFamily="34" charset="-122"/>
                <a:cs typeface="Arial-Regular" pitchFamily="34" charset="-120"/>
              </a:rPr>
              <a:t>Sujit</a:t>
            </a:r>
            <a:endParaRPr lang="en-US" sz="2400" dirty="0"/>
          </a:p>
        </p:txBody>
      </p:sp>
      <p:sp>
        <p:nvSpPr>
          <p:cNvPr id="8" name="Text 4"/>
          <p:cNvSpPr/>
          <p:nvPr/>
        </p:nvSpPr>
        <p:spPr>
          <a:xfrm>
            <a:off x="10058400" y="4663440"/>
            <a:ext cx="3502152" cy="356616"/>
          </a:xfrm>
          <a:prstGeom prst="rect">
            <a:avLst/>
          </a:prstGeom>
          <a:noFill/>
          <a:ln/>
        </p:spPr>
        <p:txBody>
          <a:bodyPr wrap="none" lIns="0" tIns="0" rIns="0" bIns="0" rtlCol="0" anchor="t"/>
          <a:lstStyle/>
          <a:p>
            <a:pPr marL="0" indent="0" algn="l">
              <a:lnSpc>
                <a:spcPts val="2780"/>
              </a:lnSpc>
              <a:buNone/>
            </a:pPr>
            <a:r>
              <a:rPr lang="en-US" sz="2400" dirty="0">
                <a:latin typeface="Arial-Regular" pitchFamily="34" charset="0"/>
                <a:ea typeface="Arial-Regular" pitchFamily="34" charset="-122"/>
                <a:cs typeface="Arial-Regular" pitchFamily="34" charset="-120"/>
              </a:rPr>
              <a:t>Sanjay</a:t>
            </a:r>
            <a:r>
              <a:rPr lang="en-US" sz="1850" dirty="0">
                <a:solidFill>
                  <a:srgbClr val="222770"/>
                </a:solidFill>
                <a:latin typeface="Arial-Regular" pitchFamily="34" charset="0"/>
                <a:ea typeface="Arial-Regular" pitchFamily="34" charset="-122"/>
                <a:cs typeface="Arial-Regular" pitchFamily="34" charset="-120"/>
              </a:rPr>
              <a:t> </a:t>
            </a:r>
            <a:r>
              <a:rPr lang="en-US" sz="2400" dirty="0">
                <a:solidFill>
                  <a:srgbClr val="222770"/>
                </a:solidFill>
                <a:latin typeface="Arial-Regular" pitchFamily="34" charset="0"/>
                <a:ea typeface="Arial-Regular" pitchFamily="34" charset="-122"/>
                <a:cs typeface="Arial-Regular" pitchFamily="34" charset="-120"/>
              </a:rPr>
              <a:t>Jangid</a:t>
            </a:r>
            <a:endParaRPr lang="en-US" sz="2400" dirty="0"/>
          </a:p>
        </p:txBody>
      </p:sp>
      <p:sp>
        <p:nvSpPr>
          <p:cNvPr id="9" name="Text 3">
            <a:extLst>
              <a:ext uri="{FF2B5EF4-FFF2-40B4-BE49-F238E27FC236}">
                <a16:creationId xmlns:a16="http://schemas.microsoft.com/office/drawing/2014/main" id="{5E6F62B5-920F-0E8A-0C3A-E09D69B4965E}"/>
              </a:ext>
            </a:extLst>
          </p:cNvPr>
          <p:cNvSpPr/>
          <p:nvPr/>
        </p:nvSpPr>
        <p:spPr>
          <a:xfrm>
            <a:off x="6300216" y="6272784"/>
            <a:ext cx="3502152" cy="356616"/>
          </a:xfrm>
          <a:prstGeom prst="rect">
            <a:avLst/>
          </a:prstGeom>
          <a:noFill/>
          <a:ln/>
        </p:spPr>
        <p:txBody>
          <a:bodyPr wrap="none" lIns="0" tIns="0" rIns="0" bIns="0" rtlCol="0" anchor="t"/>
          <a:lstStyle/>
          <a:p>
            <a:pPr marL="0" indent="0" algn="l">
              <a:lnSpc>
                <a:spcPts val="2780"/>
              </a:lnSpc>
              <a:buNone/>
            </a:pPr>
            <a:r>
              <a:rPr lang="en-US" dirty="0">
                <a:latin typeface="Arial-Regular" pitchFamily="34" charset="0"/>
                <a:ea typeface="Arial-Regular" pitchFamily="34" charset="-122"/>
                <a:cs typeface="Arial-Regular" pitchFamily="34" charset="-120"/>
              </a:rPr>
              <a:t>ePost Graduate Diploma (ePGD) in AI DS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571232" y="4142232"/>
            <a:ext cx="5989320" cy="420624"/>
          </a:xfrm>
          <a:prstGeom prst="rect">
            <a:avLst/>
          </a:prstGeom>
          <a:noFill/>
          <a:ln/>
        </p:spPr>
        <p:txBody>
          <a:bodyPr wrap="none" lIns="0" tIns="0" rIns="0" bIns="0" rtlCol="0" anchor="t"/>
          <a:lstStyle/>
          <a:p>
            <a:pPr marL="0" indent="0" algn="l">
              <a:lnSpc>
                <a:spcPts val="3250"/>
              </a:lnSpc>
              <a:buNone/>
            </a:pPr>
            <a:r>
              <a:rPr lang="en-US" sz="3600" dirty="0">
                <a:latin typeface="思源黑体-思源黑体-SemiBold" pitchFamily="34" charset="0"/>
                <a:ea typeface="思源黑体-思源黑体-SemiBold" pitchFamily="34" charset="-122"/>
                <a:cs typeface="思源黑体-思源黑体-SemiBold" pitchFamily="34" charset="-120"/>
              </a:rPr>
              <a:t>2. Executive Summary</a:t>
            </a:r>
            <a:endParaRPr lang="en-US" sz="3600" dirty="0"/>
          </a:p>
        </p:txBody>
      </p:sp>
      <p:sp>
        <p:nvSpPr>
          <p:cNvPr id="5" name="Text 1"/>
          <p:cNvSpPr/>
          <p:nvPr/>
        </p:nvSpPr>
        <p:spPr>
          <a:xfrm>
            <a:off x="7571232" y="4818888"/>
            <a:ext cx="5989320" cy="420624"/>
          </a:xfrm>
          <a:prstGeom prst="rect">
            <a:avLst/>
          </a:prstGeom>
          <a:noFill/>
          <a:ln/>
        </p:spPr>
        <p:txBody>
          <a:bodyPr wrap="none" lIns="0" tIns="0" rIns="0" bIns="0" rtlCol="0" anchor="t"/>
          <a:lstStyle/>
          <a:p>
            <a:pPr marL="0" indent="0" algn="l">
              <a:lnSpc>
                <a:spcPts val="3250"/>
              </a:lnSpc>
              <a:buNone/>
            </a:pPr>
            <a:r>
              <a:rPr lang="en-US" sz="3600" dirty="0">
                <a:latin typeface="思源黑体-思源黑体-SemiBold" pitchFamily="34" charset="0"/>
                <a:ea typeface="思源黑体-思源黑体-SemiBold" pitchFamily="34" charset="-122"/>
                <a:cs typeface="思源黑体-思源黑体-SemiBold" pitchFamily="34" charset="-120"/>
              </a:rPr>
              <a:t>4. Presentation Requirements</a:t>
            </a:r>
            <a:endParaRPr lang="en-US" sz="3600" dirty="0"/>
          </a:p>
        </p:txBody>
      </p:sp>
      <p:sp>
        <p:nvSpPr>
          <p:cNvPr id="6" name="Text 2"/>
          <p:cNvSpPr/>
          <p:nvPr/>
        </p:nvSpPr>
        <p:spPr>
          <a:xfrm>
            <a:off x="1078992" y="4142232"/>
            <a:ext cx="5989320" cy="420624"/>
          </a:xfrm>
          <a:prstGeom prst="rect">
            <a:avLst/>
          </a:prstGeom>
          <a:noFill/>
          <a:ln/>
        </p:spPr>
        <p:txBody>
          <a:bodyPr wrap="none" lIns="0" tIns="0" rIns="0" bIns="0" rtlCol="0" anchor="t"/>
          <a:lstStyle/>
          <a:p>
            <a:pPr marL="0" indent="0" algn="l">
              <a:lnSpc>
                <a:spcPts val="3250"/>
              </a:lnSpc>
              <a:buNone/>
            </a:pPr>
            <a:r>
              <a:rPr lang="en-US" sz="3600" dirty="0">
                <a:latin typeface="思源黑体-思源黑体-SemiBold" pitchFamily="34" charset="0"/>
                <a:ea typeface="思源黑体-思源黑体-SemiBold" pitchFamily="34" charset="-122"/>
                <a:cs typeface="思源黑体-思源黑体-SemiBold" pitchFamily="34" charset="-120"/>
              </a:rPr>
              <a:t>1</a:t>
            </a:r>
            <a:r>
              <a:rPr lang="en-US" sz="3600" dirty="0">
                <a:solidFill>
                  <a:srgbClr val="3642C6"/>
                </a:solidFill>
                <a:latin typeface="思源黑体-思源黑体-SemiBold" pitchFamily="34" charset="0"/>
                <a:ea typeface="思源黑体-思源黑体-SemiBold" pitchFamily="34" charset="-122"/>
                <a:cs typeface="思源黑体-思源黑体-SemiBold" pitchFamily="34" charset="-120"/>
              </a:rPr>
              <a:t>. </a:t>
            </a:r>
            <a:r>
              <a:rPr lang="en-US" sz="3600" dirty="0">
                <a:latin typeface="思源黑体-思源黑体-SemiBold" pitchFamily="34" charset="0"/>
                <a:ea typeface="思源黑体-思源黑体-SemiBold" pitchFamily="34" charset="-122"/>
                <a:cs typeface="思源黑体-思源黑体-SemiBold" pitchFamily="34" charset="-120"/>
              </a:rPr>
              <a:t>Overview</a:t>
            </a:r>
            <a:endParaRPr lang="en-US" sz="3600" dirty="0"/>
          </a:p>
        </p:txBody>
      </p:sp>
      <p:sp>
        <p:nvSpPr>
          <p:cNvPr id="7" name="Text 3"/>
          <p:cNvSpPr/>
          <p:nvPr/>
        </p:nvSpPr>
        <p:spPr>
          <a:xfrm>
            <a:off x="1078992" y="4818888"/>
            <a:ext cx="5989320" cy="420624"/>
          </a:xfrm>
          <a:prstGeom prst="rect">
            <a:avLst/>
          </a:prstGeom>
          <a:noFill/>
          <a:ln/>
        </p:spPr>
        <p:txBody>
          <a:bodyPr wrap="none" lIns="0" tIns="0" rIns="0" bIns="0" rtlCol="0" anchor="t"/>
          <a:lstStyle/>
          <a:p>
            <a:pPr marL="0" indent="0" algn="l">
              <a:lnSpc>
                <a:spcPts val="3250"/>
              </a:lnSpc>
              <a:buNone/>
            </a:pPr>
            <a:r>
              <a:rPr lang="en-US" sz="3600" dirty="0">
                <a:latin typeface="思源黑体-思源黑体-SemiBold" pitchFamily="34" charset="0"/>
                <a:ea typeface="思源黑体-思源黑体-SemiBold" pitchFamily="34" charset="-122"/>
                <a:cs typeface="思源黑体-思源黑体-SemiBold" pitchFamily="34" charset="-120"/>
              </a:rPr>
              <a:t>3. Project Stages</a:t>
            </a:r>
            <a:endParaRPr lang="en-US" sz="3600" dirty="0"/>
          </a:p>
        </p:txBody>
      </p:sp>
      <p:sp>
        <p:nvSpPr>
          <p:cNvPr id="8" name="Text 4"/>
          <p:cNvSpPr/>
          <p:nvPr/>
        </p:nvSpPr>
        <p:spPr>
          <a:xfrm>
            <a:off x="832104" y="2606040"/>
            <a:ext cx="12984480" cy="1143000"/>
          </a:xfrm>
          <a:prstGeom prst="rect">
            <a:avLst/>
          </a:prstGeom>
          <a:noFill/>
          <a:ln/>
        </p:spPr>
        <p:txBody>
          <a:bodyPr wrap="none" lIns="0" tIns="0" rIns="0" bIns="0" rtlCol="0" anchor="t"/>
          <a:lstStyle/>
          <a:p>
            <a:pPr marL="0" indent="0" algn="l">
              <a:lnSpc>
                <a:spcPts val="8970"/>
              </a:lnSpc>
              <a:buNone/>
            </a:pPr>
            <a:r>
              <a:rPr lang="en-US" sz="6410" dirty="0">
                <a:solidFill>
                  <a:srgbClr val="3642C6"/>
                </a:solidFill>
                <a:latin typeface="思源黑体-思源黑体-SemiBold" pitchFamily="34" charset="0"/>
                <a:ea typeface="思源黑体-思源黑体-SemiBold" pitchFamily="34" charset="-122"/>
                <a:cs typeface="思源黑体-思源黑体-SemiBold" pitchFamily="34" charset="-120"/>
              </a:rPr>
              <a:t>Contents</a:t>
            </a:r>
            <a:endParaRPr lang="en-US" sz="641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57616"/>
          </a:xfrm>
          <a:prstGeom prst="rect">
            <a:avLst/>
          </a:prstGeom>
        </p:spPr>
      </p:pic>
      <p:pic>
        <p:nvPicPr>
          <p:cNvPr id="3" name="Image 1" descr="preencoded.png"/>
          <p:cNvPicPr>
            <a:picLocks noChangeAspect="1"/>
          </p:cNvPicPr>
          <p:nvPr/>
        </p:nvPicPr>
        <p:blipFill>
          <a:blip r:embed="rId4"/>
          <a:stretch>
            <a:fillRect/>
          </a:stretch>
        </p:blipFill>
        <p:spPr>
          <a:xfrm>
            <a:off x="0" y="0"/>
            <a:ext cx="14630400" cy="8357616"/>
          </a:xfrm>
          <a:prstGeom prst="rect">
            <a:avLst/>
          </a:prstGeom>
        </p:spPr>
      </p:pic>
      <p:sp>
        <p:nvSpPr>
          <p:cNvPr id="6" name="Text 0"/>
          <p:cNvSpPr/>
          <p:nvPr/>
        </p:nvSpPr>
        <p:spPr>
          <a:xfrm>
            <a:off x="274319" y="356616"/>
            <a:ext cx="2688800" cy="832104"/>
          </a:xfrm>
          <a:prstGeom prst="rect">
            <a:avLst/>
          </a:prstGeom>
          <a:noFill/>
          <a:ln/>
        </p:spPr>
        <p:txBody>
          <a:bodyPr wrap="none" lIns="0" tIns="0" rIns="0" bIns="0" rtlCol="0" anchor="t"/>
          <a:lstStyle/>
          <a:p>
            <a:pPr marL="0" indent="0">
              <a:lnSpc>
                <a:spcPts val="6500"/>
              </a:lnSpc>
              <a:buNone/>
            </a:pPr>
            <a:r>
              <a:rPr lang="en-IN" sz="4640" dirty="0">
                <a:solidFill>
                  <a:srgbClr val="3642C6"/>
                </a:solidFill>
                <a:effectLst/>
                <a:latin typeface="思源黑体-思源黑体-SemiBold"/>
              </a:rPr>
              <a:t>Overview</a:t>
            </a:r>
            <a:endParaRPr lang="en-US" sz="4640" dirty="0"/>
          </a:p>
        </p:txBody>
      </p:sp>
      <p:sp>
        <p:nvSpPr>
          <p:cNvPr id="7" name="Text 1"/>
          <p:cNvSpPr/>
          <p:nvPr/>
        </p:nvSpPr>
        <p:spPr>
          <a:xfrm>
            <a:off x="832104" y="384962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8" name="Text 2"/>
          <p:cNvSpPr/>
          <p:nvPr/>
        </p:nvSpPr>
        <p:spPr>
          <a:xfrm>
            <a:off x="1106424" y="1051560"/>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9" name="Text 3"/>
          <p:cNvSpPr/>
          <p:nvPr/>
        </p:nvSpPr>
        <p:spPr>
          <a:xfrm>
            <a:off x="1106424" y="2825496"/>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10" name="Text 4"/>
          <p:cNvSpPr/>
          <p:nvPr/>
        </p:nvSpPr>
        <p:spPr>
          <a:xfrm>
            <a:off x="832104" y="7086600"/>
            <a:ext cx="12984480" cy="356616"/>
          </a:xfrm>
          <a:prstGeom prst="rect">
            <a:avLst/>
          </a:prstGeom>
          <a:noFill/>
          <a:ln/>
        </p:spPr>
        <p:txBody>
          <a:bodyPr wrap="none" lIns="0" tIns="0" rIns="0" bIns="0" rtlCol="0" anchor="t"/>
          <a:lstStyle/>
          <a:p>
            <a:pPr marL="0" indent="0" algn="l">
              <a:lnSpc>
                <a:spcPts val="2780"/>
              </a:lnSpc>
              <a:buNone/>
            </a:pPr>
            <a:r>
              <a:rPr lang="en-US" sz="1850" dirty="0">
                <a:solidFill>
                  <a:srgbClr val="222770"/>
                </a:solidFill>
                <a:latin typeface="Arial-Regular" pitchFamily="34" charset="0"/>
                <a:ea typeface="Arial-Regular" pitchFamily="34" charset="-122"/>
                <a:cs typeface="Arial-Regular" pitchFamily="34" charset="-120"/>
              </a:rPr>
              <a:t> </a:t>
            </a:r>
            <a:endParaRPr lang="en-US" sz="1850" dirty="0"/>
          </a:p>
        </p:txBody>
      </p:sp>
      <p:sp>
        <p:nvSpPr>
          <p:cNvPr id="11" name="Text 5"/>
          <p:cNvSpPr/>
          <p:nvPr/>
        </p:nvSpPr>
        <p:spPr>
          <a:xfrm>
            <a:off x="832104" y="4462272"/>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3" name="Text 7"/>
          <p:cNvSpPr/>
          <p:nvPr/>
        </p:nvSpPr>
        <p:spPr>
          <a:xfrm>
            <a:off x="832104" y="508406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4" name="Text 8"/>
          <p:cNvSpPr/>
          <p:nvPr/>
        </p:nvSpPr>
        <p:spPr>
          <a:xfrm>
            <a:off x="4315968" y="905256"/>
            <a:ext cx="9482328"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5" name="TextBox 14">
            <a:extLst>
              <a:ext uri="{FF2B5EF4-FFF2-40B4-BE49-F238E27FC236}">
                <a16:creationId xmlns:a16="http://schemas.microsoft.com/office/drawing/2014/main" id="{A9E84486-5EF6-501E-3831-4F4A43384E91}"/>
              </a:ext>
            </a:extLst>
          </p:cNvPr>
          <p:cNvSpPr txBox="1"/>
          <p:nvPr/>
        </p:nvSpPr>
        <p:spPr>
          <a:xfrm>
            <a:off x="405114" y="1261872"/>
            <a:ext cx="13393182" cy="6894195"/>
          </a:xfrm>
          <a:prstGeom prst="rect">
            <a:avLst/>
          </a:prstGeom>
          <a:noFill/>
        </p:spPr>
        <p:txBody>
          <a:bodyPr wrap="square" rtlCol="0">
            <a:spAutoFit/>
          </a:bodyPr>
          <a:lstStyle/>
          <a:p>
            <a:r>
              <a:rPr lang="en-US" sz="2800" dirty="0">
                <a:solidFill>
                  <a:srgbClr val="000000"/>
                </a:solidFill>
                <a:effectLst/>
                <a:latin typeface="Calibri" panose="020F0502020204030204" pitchFamily="34" charset="0"/>
              </a:rPr>
              <a:t>The initiative aims to handle the given unlabeled and unclassified data to assign appropriate labels and extract relevant features. This processed information will then be used to create training data for developing supervised models.</a:t>
            </a:r>
          </a:p>
          <a:p>
            <a:endParaRPr lang="en-US" sz="2800" dirty="0">
              <a:solidFill>
                <a:srgbClr val="000000"/>
              </a:solidFill>
              <a:latin typeface="Calibri" panose="020F0502020204030204" pitchFamily="34" charset="0"/>
            </a:endParaRPr>
          </a:p>
          <a:p>
            <a:r>
              <a:rPr lang="en-US" sz="2800" dirty="0">
                <a:solidFill>
                  <a:srgbClr val="000000"/>
                </a:solidFill>
                <a:latin typeface="Calibri" panose="020F0502020204030204" pitchFamily="34" charset="0"/>
              </a:rPr>
              <a:t>Here is are the steps followed :</a:t>
            </a:r>
          </a:p>
          <a:p>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IN" sz="2400" i="0" dirty="0">
                <a:solidFill>
                  <a:srgbClr val="001D35"/>
                </a:solidFill>
                <a:effectLst/>
                <a:latin typeface="Google Sans"/>
              </a:rPr>
              <a:t>Data Preprocessing</a:t>
            </a:r>
          </a:p>
          <a:p>
            <a:pPr marL="742950" lvl="1" indent="-285750">
              <a:buFont typeface="Arial" panose="020B0604020202020204" pitchFamily="34" charset="0"/>
              <a:buChar char="•"/>
            </a:pPr>
            <a:r>
              <a:rPr lang="en-US" sz="2000" i="0" dirty="0">
                <a:solidFill>
                  <a:srgbClr val="000000"/>
                </a:solidFill>
                <a:effectLst/>
                <a:latin typeface="Calibri" panose="020F0502020204030204" pitchFamily="34" charset="0"/>
              </a:rPr>
              <a:t>Import the data set so to visualize the data and look at its shape</a:t>
            </a:r>
          </a:p>
          <a:p>
            <a:pPr marL="742950" lvl="1" indent="-285750">
              <a:buFont typeface="Arial" panose="020B0604020202020204" pitchFamily="34" charset="0"/>
              <a:buChar char="•"/>
            </a:pPr>
            <a:r>
              <a:rPr lang="en-US" sz="2000" i="0" dirty="0">
                <a:solidFill>
                  <a:srgbClr val="000000"/>
                </a:solidFill>
                <a:effectLst/>
                <a:latin typeface="Calibri" panose="020F0502020204030204" pitchFamily="34" charset="0"/>
              </a:rPr>
              <a:t>Transform and flatten the data to readable/interpretable 2-dimensional format</a:t>
            </a:r>
          </a:p>
          <a:p>
            <a:pPr marL="1200150" lvl="2" indent="-285750">
              <a:buFont typeface="Arial" panose="020B0604020202020204" pitchFamily="34" charset="0"/>
              <a:buChar char="•"/>
            </a:pPr>
            <a:r>
              <a:rPr lang="en-US" dirty="0">
                <a:solidFill>
                  <a:srgbClr val="000000"/>
                </a:solidFill>
                <a:latin typeface="Calibri" panose="020F0502020204030204" pitchFamily="34" charset="0"/>
              </a:rPr>
              <a:t>The image data set is transformed to csv eliminating the channel layer</a:t>
            </a:r>
          </a:p>
          <a:p>
            <a:pPr marL="1200150" lvl="2" indent="-285750">
              <a:buFont typeface="Arial" panose="020B0604020202020204" pitchFamily="34" charset="0"/>
              <a:buChar char="•"/>
            </a:pPr>
            <a:r>
              <a:rPr lang="en-US" i="0" dirty="0">
                <a:solidFill>
                  <a:srgbClr val="000000"/>
                </a:solidFill>
                <a:effectLst/>
                <a:latin typeface="Calibri" panose="020F0502020204030204" pitchFamily="34" charset="0"/>
              </a:rPr>
              <a:t>The te</a:t>
            </a:r>
            <a:r>
              <a:rPr lang="en-US" dirty="0">
                <a:solidFill>
                  <a:srgbClr val="000000"/>
                </a:solidFill>
                <a:latin typeface="Calibri" panose="020F0502020204030204" pitchFamily="34" charset="0"/>
              </a:rPr>
              <a:t>xt data set is transformed into a simple text file for viewing the content</a:t>
            </a:r>
            <a:endParaRPr lang="en-US"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IN" sz="2400" i="0" dirty="0">
                <a:solidFill>
                  <a:srgbClr val="001D35"/>
                </a:solidFill>
                <a:effectLst/>
                <a:latin typeface="Google Sans"/>
              </a:rPr>
              <a:t>Unsupervised Learning</a:t>
            </a:r>
          </a:p>
          <a:p>
            <a:pPr marL="742950" lvl="1" indent="-285750">
              <a:buFont typeface="Arial" panose="020B0604020202020204" pitchFamily="34" charset="0"/>
              <a:buChar char="•"/>
            </a:pPr>
            <a:r>
              <a:rPr lang="en-US" sz="2000" i="0" dirty="0">
                <a:solidFill>
                  <a:srgbClr val="000000"/>
                </a:solidFill>
                <a:effectLst/>
                <a:latin typeface="Calibri" panose="020F0502020204030204" pitchFamily="34" charset="0"/>
              </a:rPr>
              <a:t>Normalize and embed the data by retaining only the high-variance impacting features. This would reduce dimensions (</a:t>
            </a:r>
            <a:r>
              <a:rPr lang="en-US" i="0" dirty="0">
                <a:solidFill>
                  <a:srgbClr val="000000"/>
                </a:solidFill>
                <a:effectLst/>
                <a:latin typeface="Calibri" panose="020F0502020204030204" pitchFamily="34" charset="0"/>
              </a:rPr>
              <a:t>Speed, almost no impact to accuracy, memory and limited features</a:t>
            </a:r>
            <a:r>
              <a:rPr lang="en-US" sz="2000" i="0" dirty="0">
                <a:solidFill>
                  <a:srgbClr val="000000"/>
                </a:solidFill>
                <a:effectLst/>
                <a:latin typeface="Calibri" panose="020F0502020204030204" pitchFamily="34" charset="0"/>
              </a:rPr>
              <a:t>)</a:t>
            </a:r>
          </a:p>
          <a:p>
            <a:pPr marL="1200150" lvl="2" indent="-285750">
              <a:buFont typeface="Arial" panose="020B0604020202020204" pitchFamily="34" charset="0"/>
              <a:buChar char="•"/>
            </a:pPr>
            <a:r>
              <a:rPr lang="en-US" i="0" dirty="0">
                <a:solidFill>
                  <a:srgbClr val="000000"/>
                </a:solidFill>
                <a:effectLst/>
                <a:latin typeface="Calibri" panose="020F0502020204030204" pitchFamily="34" charset="0"/>
              </a:rPr>
              <a:t>Perform PCA for high-variance features identification (97% variance coverage, is just an arbitrary choice)</a:t>
            </a:r>
          </a:p>
          <a:p>
            <a:pPr marL="1200150" lvl="2" indent="-285750">
              <a:buFont typeface="Arial" panose="020B0604020202020204" pitchFamily="34" charset="0"/>
              <a:buChar char="•"/>
            </a:pPr>
            <a:r>
              <a:rPr lang="en-US" i="0" dirty="0">
                <a:solidFill>
                  <a:srgbClr val="000000"/>
                </a:solidFill>
                <a:effectLst/>
                <a:latin typeface="Calibri" panose="020F0502020204030204" pitchFamily="34" charset="0"/>
              </a:rPr>
              <a:t>A plot for ‘explained variance coverage’ and a ‘scree’ helps deciding the features which covers 97% variance</a:t>
            </a:r>
          </a:p>
          <a:p>
            <a:pPr marL="1200150" lvl="2" indent="-285750">
              <a:buFont typeface="Arial" panose="020B0604020202020204" pitchFamily="34" charset="0"/>
              <a:buChar char="•"/>
            </a:pPr>
            <a:r>
              <a:rPr lang="en-US" dirty="0">
                <a:solidFill>
                  <a:srgbClr val="000000"/>
                </a:solidFill>
                <a:latin typeface="Calibri" panose="020F0502020204030204" pitchFamily="34" charset="0"/>
              </a:rPr>
              <a:t>Perform t-SNE for visualizing the clusters on whole image dataset</a:t>
            </a:r>
          </a:p>
          <a:p>
            <a:pPr marL="1200150" lvl="2" indent="-285750">
              <a:buFont typeface="Arial" panose="020B0604020202020204" pitchFamily="34" charset="0"/>
              <a:buChar char="•"/>
            </a:pPr>
            <a:r>
              <a:rPr lang="en-US">
                <a:solidFill>
                  <a:srgbClr val="000000"/>
                </a:solidFill>
                <a:latin typeface="Calibri" panose="020F0502020204030204" pitchFamily="34" charset="0"/>
              </a:rPr>
              <a:t>Perform t-SNE for visualizing the clusters on PCA reduced image dataset</a:t>
            </a:r>
            <a:endParaRPr lang="en-US" sz="2400" dirty="0">
              <a:solidFill>
                <a:srgbClr val="000000"/>
              </a:solidFill>
              <a:latin typeface="Calibri" panose="020F0502020204030204" pitchFamily="34" charset="0"/>
            </a:endParaRPr>
          </a:p>
          <a:p>
            <a:pPr marL="285750" indent="-285750">
              <a:buFont typeface="Arial" panose="020B0604020202020204" pitchFamily="34" charset="0"/>
              <a:buChar char="•"/>
            </a:pPr>
            <a:r>
              <a:rPr lang="en-IN" sz="2400" i="0" dirty="0">
                <a:solidFill>
                  <a:srgbClr val="001D35"/>
                </a:solidFill>
                <a:effectLst/>
                <a:latin typeface="Google Sans"/>
              </a:rPr>
              <a:t>Supervised Model Training</a:t>
            </a:r>
          </a:p>
          <a:p>
            <a:pPr marL="285750" indent="-285750">
              <a:buFont typeface="Arial" panose="020B0604020202020204" pitchFamily="34" charset="0"/>
              <a:buChar char="•"/>
            </a:pPr>
            <a:r>
              <a:rPr lang="en-IN" sz="2400" i="0" dirty="0">
                <a:solidFill>
                  <a:srgbClr val="001D35"/>
                </a:solidFill>
                <a:effectLst/>
                <a:latin typeface="Google Sans"/>
              </a:rPr>
              <a:t>Model Evaluation</a:t>
            </a:r>
            <a:r>
              <a:rPr lang="en-IN" sz="2400" dirty="0">
                <a:solidFill>
                  <a:srgbClr val="001D35"/>
                </a:solidFill>
                <a:latin typeface="Google Sans"/>
              </a:rPr>
              <a:t> and Testing</a:t>
            </a:r>
            <a:endParaRPr lang="en-US" sz="2400" dirty="0">
              <a:solidFill>
                <a:srgbClr val="000000"/>
              </a:solidFill>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2953512"/>
            <a:ext cx="8010144" cy="832104"/>
          </a:xfrm>
          <a:prstGeom prst="rect">
            <a:avLst/>
          </a:prstGeom>
          <a:noFill/>
          <a:ln/>
        </p:spPr>
        <p:txBody>
          <a:bodyPr wrap="none" lIns="0" tIns="0" rIns="0" bIns="0" rtlCol="0" anchor="t"/>
          <a:lstStyle/>
          <a:p>
            <a:pPr marL="0" indent="0" algn="l">
              <a:lnSpc>
                <a:spcPts val="6500"/>
              </a:lnSpc>
              <a:buNone/>
            </a:pPr>
            <a:r>
              <a:rPr lang="en-US" sz="4640" dirty="0">
                <a:solidFill>
                  <a:srgbClr val="3642C6"/>
                </a:solidFill>
                <a:latin typeface="思源黑体-思源黑体-SemiBold" pitchFamily="34" charset="0"/>
                <a:ea typeface="思源黑体-思源黑体-SemiBold" pitchFamily="34" charset="-122"/>
                <a:cs typeface="思源黑体-思源黑体-SemiBold" pitchFamily="34" charset="-120"/>
              </a:rPr>
              <a:t>Datasets/Image Dataset</a:t>
            </a:r>
            <a:endParaRPr lang="en-US" sz="4640" dirty="0"/>
          </a:p>
        </p:txBody>
      </p:sp>
      <p:sp>
        <p:nvSpPr>
          <p:cNvPr id="5" name="Text 1"/>
          <p:cNvSpPr/>
          <p:nvPr/>
        </p:nvSpPr>
        <p:spPr>
          <a:xfrm>
            <a:off x="1078992" y="4178808"/>
            <a:ext cx="7507224" cy="713232"/>
          </a:xfrm>
          <a:prstGeom prst="rect">
            <a:avLst/>
          </a:prstGeom>
          <a:noFill/>
          <a:ln/>
        </p:spPr>
        <p:txBody>
          <a:bodyPr wrap="square" lIns="0" tIns="0" rIns="0" bIns="0" rtlCol="0" anchor="t"/>
          <a:lstStyle/>
          <a:p>
            <a:pPr marL="0" indent="0" algn="l">
              <a:lnSpc>
                <a:spcPts val="2780"/>
              </a:lnSpc>
              <a:buNone/>
            </a:pPr>
            <a:r>
              <a:rPr lang="en-US" sz="1850" dirty="0">
                <a:solidFill>
                  <a:srgbClr val="222770"/>
                </a:solidFill>
                <a:latin typeface="Arial-Regular" pitchFamily="34" charset="0"/>
                <a:ea typeface="Arial-Regular" pitchFamily="34" charset="-122"/>
                <a:cs typeface="Arial-Regular" pitchFamily="34" charset="-120"/>
              </a:rPr>
              <a:t>This dataset contains select examples of handwritten digits from MNIST but are unlabeled.</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567928" y="3694176"/>
            <a:ext cx="2487168" cy="1682496"/>
          </a:xfrm>
          <a:prstGeom prst="rect">
            <a:avLst/>
          </a:prstGeom>
        </p:spPr>
      </p:pic>
      <p:pic>
        <p:nvPicPr>
          <p:cNvPr id="5" name="Image 3" descr="preencoded.png"/>
          <p:cNvPicPr>
            <a:picLocks noChangeAspect="1"/>
          </p:cNvPicPr>
          <p:nvPr/>
        </p:nvPicPr>
        <p:blipFill>
          <a:blip r:embed="rId5"/>
          <a:stretch>
            <a:fillRect/>
          </a:stretch>
        </p:blipFill>
        <p:spPr>
          <a:xfrm>
            <a:off x="5815584" y="3694176"/>
            <a:ext cx="2487168" cy="1682496"/>
          </a:xfrm>
          <a:prstGeom prst="rect">
            <a:avLst/>
          </a:prstGeom>
        </p:spPr>
      </p:pic>
      <p:pic>
        <p:nvPicPr>
          <p:cNvPr id="6" name="Image 4" descr="preencoded.png"/>
          <p:cNvPicPr>
            <a:picLocks noChangeAspect="1"/>
          </p:cNvPicPr>
          <p:nvPr/>
        </p:nvPicPr>
        <p:blipFill>
          <a:blip r:embed="rId5"/>
          <a:stretch>
            <a:fillRect/>
          </a:stretch>
        </p:blipFill>
        <p:spPr>
          <a:xfrm>
            <a:off x="11311128" y="3694176"/>
            <a:ext cx="2487168" cy="1682496"/>
          </a:xfrm>
          <a:prstGeom prst="rect">
            <a:avLst/>
          </a:prstGeom>
        </p:spPr>
      </p:pic>
      <p:sp>
        <p:nvSpPr>
          <p:cNvPr id="7" name="Text 0"/>
          <p:cNvSpPr/>
          <p:nvPr/>
        </p:nvSpPr>
        <p:spPr>
          <a:xfrm>
            <a:off x="6071616" y="3822192"/>
            <a:ext cx="1984248" cy="1069848"/>
          </a:xfrm>
          <a:prstGeom prst="rect">
            <a:avLst/>
          </a:prstGeom>
          <a:noFill/>
          <a:ln/>
        </p:spPr>
        <p:txBody>
          <a:bodyPr wrap="square" lIns="0" tIns="0" rIns="0" bIns="0" rtlCol="0" anchor="t"/>
          <a:lstStyle/>
          <a:p>
            <a:pPr marL="0" indent="0" algn="ctr">
              <a:lnSpc>
                <a:spcPts val="2780"/>
              </a:lnSpc>
              <a:buNone/>
            </a:pPr>
            <a:r>
              <a:rPr lang="en-US" sz="1850" dirty="0">
                <a:solidFill>
                  <a:srgbClr val="222770"/>
                </a:solidFill>
                <a:latin typeface="Arial-Regular" pitchFamily="34" charset="0"/>
                <a:ea typeface="Arial-Regular" pitchFamily="34" charset="-122"/>
                <a:cs typeface="Arial-Regular" pitchFamily="34" charset="-120"/>
              </a:rPr>
              <a:t>The text dataset is a collection of documents.</a:t>
            </a:r>
            <a:endParaRPr lang="en-US" sz="1850" dirty="0"/>
          </a:p>
        </p:txBody>
      </p:sp>
      <p:sp>
        <p:nvSpPr>
          <p:cNvPr id="8" name="Text 1"/>
          <p:cNvSpPr/>
          <p:nvPr/>
        </p:nvSpPr>
        <p:spPr>
          <a:xfrm>
            <a:off x="8814816" y="3822192"/>
            <a:ext cx="1984248" cy="1417320"/>
          </a:xfrm>
          <a:prstGeom prst="rect">
            <a:avLst/>
          </a:prstGeom>
          <a:noFill/>
          <a:ln/>
        </p:spPr>
        <p:txBody>
          <a:bodyPr wrap="square" lIns="0" tIns="0" rIns="0" bIns="0" rtlCol="0" anchor="t"/>
          <a:lstStyle/>
          <a:p>
            <a:pPr marL="0" indent="0" algn="ctr">
              <a:lnSpc>
                <a:spcPts val="2780"/>
              </a:lnSpc>
              <a:buNone/>
            </a:pPr>
            <a:r>
              <a:rPr lang="en-US" sz="1850" dirty="0">
                <a:solidFill>
                  <a:srgbClr val="222770"/>
                </a:solidFill>
                <a:latin typeface="Arial-Regular" pitchFamily="34" charset="0"/>
                <a:ea typeface="Arial-Regular" pitchFamily="34" charset="-122"/>
                <a:cs typeface="Arial-Regular" pitchFamily="34" charset="-120"/>
              </a:rPr>
              <a:t>Each document belongs to one out of the five topics (5 clusters).</a:t>
            </a:r>
            <a:endParaRPr lang="en-US" sz="1850" dirty="0"/>
          </a:p>
        </p:txBody>
      </p:sp>
      <p:sp>
        <p:nvSpPr>
          <p:cNvPr id="9" name="Text 2"/>
          <p:cNvSpPr/>
          <p:nvPr/>
        </p:nvSpPr>
        <p:spPr>
          <a:xfrm>
            <a:off x="11567160" y="3822192"/>
            <a:ext cx="1984248" cy="1069848"/>
          </a:xfrm>
          <a:prstGeom prst="rect">
            <a:avLst/>
          </a:prstGeom>
          <a:noFill/>
          <a:ln/>
        </p:spPr>
        <p:txBody>
          <a:bodyPr wrap="square" lIns="0" tIns="0" rIns="0" bIns="0" rtlCol="0" anchor="t"/>
          <a:lstStyle/>
          <a:p>
            <a:pPr marL="0" indent="0" algn="ctr">
              <a:lnSpc>
                <a:spcPts val="2780"/>
              </a:lnSpc>
              <a:buNone/>
            </a:pPr>
            <a:r>
              <a:rPr lang="en-US" sz="1850" dirty="0">
                <a:solidFill>
                  <a:srgbClr val="222770"/>
                </a:solidFill>
                <a:latin typeface="Arial-Regular" pitchFamily="34" charset="0"/>
                <a:ea typeface="Arial-Regular" pitchFamily="34" charset="-122"/>
                <a:cs typeface="Arial-Regular" pitchFamily="34" charset="-120"/>
              </a:rPr>
              <a:t>The documents are unlabeled raw text.</a:t>
            </a:r>
            <a:endParaRPr lang="en-US" sz="1850" dirty="0"/>
          </a:p>
        </p:txBody>
      </p:sp>
      <p:sp>
        <p:nvSpPr>
          <p:cNvPr id="10" name="Text 3"/>
          <p:cNvSpPr/>
          <p:nvPr/>
        </p:nvSpPr>
        <p:spPr>
          <a:xfrm>
            <a:off x="5806440" y="2587752"/>
            <a:ext cx="8010144" cy="832104"/>
          </a:xfrm>
          <a:prstGeom prst="rect">
            <a:avLst/>
          </a:prstGeom>
          <a:noFill/>
          <a:ln/>
        </p:spPr>
        <p:txBody>
          <a:bodyPr wrap="none" lIns="0" tIns="0" rIns="0" bIns="0" rtlCol="0" anchor="t"/>
          <a:lstStyle/>
          <a:p>
            <a:pPr marL="0" indent="0" algn="l">
              <a:lnSpc>
                <a:spcPts val="6500"/>
              </a:lnSpc>
              <a:buNone/>
            </a:pPr>
            <a:r>
              <a:rPr lang="en-US" sz="4640" dirty="0">
                <a:solidFill>
                  <a:srgbClr val="3642C6"/>
                </a:solidFill>
                <a:latin typeface="思源黑体-思源黑体-SemiBold" pitchFamily="34" charset="0"/>
                <a:ea typeface="思源黑体-思源黑体-SemiBold" pitchFamily="34" charset="-122"/>
                <a:cs typeface="思源黑体-思源黑体-SemiBold" pitchFamily="34" charset="-120"/>
              </a:rPr>
              <a:t>Datasets/Text Dataset</a:t>
            </a:r>
            <a:endParaRPr lang="en-US" sz="46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57616"/>
          </a:xfrm>
          <a:prstGeom prst="rect">
            <a:avLst/>
          </a:prstGeom>
        </p:spPr>
      </p:pic>
      <p:pic>
        <p:nvPicPr>
          <p:cNvPr id="3" name="Image 1" descr="preencoded.png"/>
          <p:cNvPicPr>
            <a:picLocks noChangeAspect="1"/>
          </p:cNvPicPr>
          <p:nvPr/>
        </p:nvPicPr>
        <p:blipFill>
          <a:blip r:embed="rId4"/>
          <a:stretch>
            <a:fillRect/>
          </a:stretch>
        </p:blipFill>
        <p:spPr>
          <a:xfrm>
            <a:off x="0" y="0"/>
            <a:ext cx="14630400" cy="8357616"/>
          </a:xfrm>
          <a:prstGeom prst="rect">
            <a:avLst/>
          </a:prstGeom>
        </p:spPr>
      </p:pic>
      <p:sp>
        <p:nvSpPr>
          <p:cNvPr id="6" name="Text 0"/>
          <p:cNvSpPr/>
          <p:nvPr/>
        </p:nvSpPr>
        <p:spPr>
          <a:xfrm>
            <a:off x="832104" y="7086600"/>
            <a:ext cx="12984480" cy="356616"/>
          </a:xfrm>
          <a:prstGeom prst="rect">
            <a:avLst/>
          </a:prstGeom>
          <a:noFill/>
          <a:ln/>
        </p:spPr>
        <p:txBody>
          <a:bodyPr wrap="none" lIns="0" tIns="0" rIns="0" bIns="0" rtlCol="0" anchor="t"/>
          <a:lstStyle/>
          <a:p>
            <a:pPr marL="0" indent="0" algn="l">
              <a:lnSpc>
                <a:spcPts val="2780"/>
              </a:lnSpc>
              <a:buNone/>
            </a:pPr>
            <a:r>
              <a:rPr lang="en-US" sz="1850" dirty="0">
                <a:solidFill>
                  <a:srgbClr val="222770"/>
                </a:solidFill>
                <a:latin typeface="Arial-Regular" pitchFamily="34" charset="0"/>
                <a:ea typeface="Arial-Regular" pitchFamily="34" charset="-122"/>
                <a:cs typeface="Arial-Regular" pitchFamily="34" charset="-120"/>
              </a:rPr>
              <a:t> </a:t>
            </a:r>
            <a:endParaRPr lang="en-US" sz="1850" dirty="0"/>
          </a:p>
        </p:txBody>
      </p:sp>
      <p:sp>
        <p:nvSpPr>
          <p:cNvPr id="7" name="Text 1"/>
          <p:cNvSpPr/>
          <p:nvPr/>
        </p:nvSpPr>
        <p:spPr>
          <a:xfrm>
            <a:off x="4315968" y="905256"/>
            <a:ext cx="9482328"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8" name="Text 2"/>
          <p:cNvSpPr/>
          <p:nvPr/>
        </p:nvSpPr>
        <p:spPr>
          <a:xfrm>
            <a:off x="1106424" y="2825496"/>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9" name="Text 3"/>
          <p:cNvSpPr/>
          <p:nvPr/>
        </p:nvSpPr>
        <p:spPr>
          <a:xfrm>
            <a:off x="832104" y="384962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0" name="Text 4"/>
          <p:cNvSpPr/>
          <p:nvPr/>
        </p:nvSpPr>
        <p:spPr>
          <a:xfrm>
            <a:off x="832104" y="4462272"/>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1" name="Text 5"/>
          <p:cNvSpPr/>
          <p:nvPr/>
        </p:nvSpPr>
        <p:spPr>
          <a:xfrm>
            <a:off x="1106424" y="1051560"/>
            <a:ext cx="2002536" cy="356616"/>
          </a:xfrm>
          <a:prstGeom prst="rect">
            <a:avLst/>
          </a:prstGeom>
          <a:noFill/>
          <a:ln/>
        </p:spPr>
        <p:txBody>
          <a:bodyPr wrap="none" lIns="0" tIns="0" rIns="0" bIns="0" rtlCol="0" anchor="t"/>
          <a:lstStyle/>
          <a:p>
            <a:pPr marL="0" indent="0" algn="ctr">
              <a:lnSpc>
                <a:spcPts val="2780"/>
              </a:lnSpc>
              <a:buNone/>
            </a:pPr>
            <a:endParaRPr lang="en-US" sz="1850" dirty="0"/>
          </a:p>
        </p:txBody>
      </p:sp>
      <p:sp>
        <p:nvSpPr>
          <p:cNvPr id="12" name="Text 6"/>
          <p:cNvSpPr/>
          <p:nvPr/>
        </p:nvSpPr>
        <p:spPr>
          <a:xfrm>
            <a:off x="832104" y="5084064"/>
            <a:ext cx="12984480" cy="356616"/>
          </a:xfrm>
          <a:prstGeom prst="rect">
            <a:avLst/>
          </a:prstGeom>
          <a:noFill/>
          <a:ln/>
        </p:spPr>
        <p:txBody>
          <a:bodyPr wrap="none" lIns="0" tIns="0" rIns="0" bIns="0" rtlCol="0" anchor="t"/>
          <a:lstStyle/>
          <a:p>
            <a:pPr marL="0" indent="0" algn="l">
              <a:lnSpc>
                <a:spcPts val="2780"/>
              </a:lnSpc>
              <a:buNone/>
            </a:pPr>
            <a:endParaRPr lang="en-US" sz="1850" dirty="0"/>
          </a:p>
        </p:txBody>
      </p:sp>
      <p:sp>
        <p:nvSpPr>
          <p:cNvPr id="14" name="Text 8"/>
          <p:cNvSpPr/>
          <p:nvPr/>
        </p:nvSpPr>
        <p:spPr>
          <a:xfrm>
            <a:off x="266218" y="68580"/>
            <a:ext cx="4742032" cy="832104"/>
          </a:xfrm>
          <a:prstGeom prst="rect">
            <a:avLst/>
          </a:prstGeom>
          <a:noFill/>
          <a:ln/>
        </p:spPr>
        <p:txBody>
          <a:bodyPr wrap="none" lIns="0" tIns="0" rIns="0" bIns="0" rtlCol="0" anchor="t"/>
          <a:lstStyle/>
          <a:p>
            <a:pPr marL="0" indent="0" algn="r">
              <a:lnSpc>
                <a:spcPts val="6500"/>
              </a:lnSpc>
              <a:buNone/>
            </a:pPr>
            <a:r>
              <a:rPr lang="en-US" sz="4640" dirty="0">
                <a:solidFill>
                  <a:srgbClr val="3642C6"/>
                </a:solidFill>
                <a:latin typeface="思源黑体-思源黑体-SemiBold" pitchFamily="34" charset="0"/>
                <a:ea typeface="思源黑体-思源黑体-SemiBold" pitchFamily="34" charset="-122"/>
                <a:cs typeface="思源黑体-思源黑体-SemiBold" pitchFamily="34" charset="-120"/>
              </a:rPr>
              <a:t>Executive Summary</a:t>
            </a:r>
            <a:endParaRPr lang="en-US" sz="46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815584" y="3694176"/>
            <a:ext cx="3858768" cy="1682496"/>
          </a:xfrm>
          <a:prstGeom prst="rect">
            <a:avLst/>
          </a:prstGeom>
        </p:spPr>
      </p:pic>
      <p:pic>
        <p:nvPicPr>
          <p:cNvPr id="5" name="Image 3" descr="preencoded.png"/>
          <p:cNvPicPr>
            <a:picLocks noChangeAspect="1"/>
          </p:cNvPicPr>
          <p:nvPr/>
        </p:nvPicPr>
        <p:blipFill>
          <a:blip r:embed="rId5"/>
          <a:stretch>
            <a:fillRect/>
          </a:stretch>
        </p:blipFill>
        <p:spPr>
          <a:xfrm>
            <a:off x="9939528" y="3694176"/>
            <a:ext cx="3858768" cy="1682496"/>
          </a:xfrm>
          <a:prstGeom prst="rect">
            <a:avLst/>
          </a:prstGeom>
        </p:spPr>
      </p:pic>
      <p:sp>
        <p:nvSpPr>
          <p:cNvPr id="6" name="Text 0"/>
          <p:cNvSpPr/>
          <p:nvPr/>
        </p:nvSpPr>
        <p:spPr>
          <a:xfrm>
            <a:off x="5806440" y="2587752"/>
            <a:ext cx="8010144" cy="832104"/>
          </a:xfrm>
          <a:prstGeom prst="rect">
            <a:avLst/>
          </a:prstGeom>
          <a:noFill/>
          <a:ln/>
        </p:spPr>
        <p:txBody>
          <a:bodyPr wrap="none" lIns="0" tIns="0" rIns="0" bIns="0" rtlCol="0" anchor="t"/>
          <a:lstStyle/>
          <a:p>
            <a:pPr marL="0" indent="0" algn="l">
              <a:lnSpc>
                <a:spcPts val="6500"/>
              </a:lnSpc>
              <a:buNone/>
            </a:pPr>
            <a:r>
              <a:rPr lang="en-US" sz="4640" dirty="0">
                <a:solidFill>
                  <a:srgbClr val="3642C6"/>
                </a:solidFill>
                <a:latin typeface="思源黑体-思源黑体-SemiBold" pitchFamily="34" charset="0"/>
                <a:ea typeface="思源黑体-思源黑体-SemiBold" pitchFamily="34" charset="-122"/>
                <a:cs typeface="思源黑体-思源黑体-SemiBold" pitchFamily="34" charset="-120"/>
              </a:rPr>
              <a:t>Project Summary</a:t>
            </a:r>
            <a:endParaRPr lang="en-US" sz="4640" dirty="0"/>
          </a:p>
        </p:txBody>
      </p:sp>
      <p:sp>
        <p:nvSpPr>
          <p:cNvPr id="7" name="Text 1"/>
          <p:cNvSpPr/>
          <p:nvPr/>
        </p:nvSpPr>
        <p:spPr>
          <a:xfrm>
            <a:off x="6071616" y="3822192"/>
            <a:ext cx="3355848" cy="1417320"/>
          </a:xfrm>
          <a:prstGeom prst="rect">
            <a:avLst/>
          </a:prstGeom>
          <a:noFill/>
          <a:ln/>
        </p:spPr>
        <p:txBody>
          <a:bodyPr wrap="square" lIns="0" tIns="0" rIns="0" bIns="0" rtlCol="0" anchor="t"/>
          <a:lstStyle/>
          <a:p>
            <a:pPr marL="0" indent="0">
              <a:lnSpc>
                <a:spcPts val="2780"/>
              </a:lnSpc>
              <a:buNone/>
            </a:pPr>
            <a:r>
              <a:rPr lang="en-US" sz="1850" dirty="0">
                <a:solidFill>
                  <a:srgbClr val="222770"/>
                </a:solidFill>
                <a:latin typeface="Arial-Regular" pitchFamily="34" charset="0"/>
                <a:ea typeface="Arial-Regular" pitchFamily="34" charset="-122"/>
                <a:cs typeface="Arial-Regular" pitchFamily="34" charset="-120"/>
              </a:rPr>
              <a:t>This project simulates the workflow of a modern unsupervised-to-supervised machine learning pipeline.</a:t>
            </a:r>
            <a:endParaRPr lang="en-US" sz="1850" dirty="0"/>
          </a:p>
        </p:txBody>
      </p:sp>
      <p:sp>
        <p:nvSpPr>
          <p:cNvPr id="8" name="Text 2"/>
          <p:cNvSpPr/>
          <p:nvPr/>
        </p:nvSpPr>
        <p:spPr>
          <a:xfrm>
            <a:off x="10186416" y="3822192"/>
            <a:ext cx="3355848" cy="1069848"/>
          </a:xfrm>
          <a:prstGeom prst="rect">
            <a:avLst/>
          </a:prstGeom>
          <a:noFill/>
          <a:ln/>
        </p:spPr>
        <p:txBody>
          <a:bodyPr wrap="square" lIns="0" tIns="0" rIns="0" bIns="0" rtlCol="0" anchor="t"/>
          <a:lstStyle/>
          <a:p>
            <a:pPr marL="0" indent="0">
              <a:lnSpc>
                <a:spcPts val="2780"/>
              </a:lnSpc>
              <a:buNone/>
            </a:pPr>
            <a:r>
              <a:rPr lang="en-US" sz="1850" dirty="0">
                <a:solidFill>
                  <a:srgbClr val="222770"/>
                </a:solidFill>
                <a:latin typeface="Arial-Regular" pitchFamily="34" charset="0"/>
                <a:ea typeface="Arial-Regular" pitchFamily="34" charset="-122"/>
                <a:cs typeface="Arial-Regular" pitchFamily="34" charset="-120"/>
              </a:rPr>
              <a:t>It is structured in two stages, each of which builds upon the other.</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3419856"/>
            <a:ext cx="12984480" cy="1143000"/>
          </a:xfrm>
          <a:prstGeom prst="rect">
            <a:avLst/>
          </a:prstGeom>
          <a:noFill/>
          <a:ln/>
        </p:spPr>
        <p:txBody>
          <a:bodyPr wrap="none" lIns="0" tIns="0" rIns="0" bIns="0" rtlCol="0" anchor="t"/>
          <a:lstStyle/>
          <a:p>
            <a:pPr marL="0" indent="0" algn="ctr">
              <a:lnSpc>
                <a:spcPts val="8970"/>
              </a:lnSpc>
              <a:buNone/>
            </a:pPr>
            <a:r>
              <a:rPr lang="en-US" sz="6410" dirty="0">
                <a:solidFill>
                  <a:srgbClr val="3642C6"/>
                </a:solidFill>
                <a:latin typeface="思源黑体-思源黑体-SemiBold" pitchFamily="34" charset="0"/>
                <a:ea typeface="思源黑体-思源黑体-SemiBold" pitchFamily="34" charset="-122"/>
                <a:cs typeface="思源黑体-思源黑体-SemiBold" pitchFamily="34" charset="-120"/>
              </a:rPr>
              <a:t>Thank You</a:t>
            </a:r>
            <a:endParaRPr lang="en-US" sz="641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1939</TotalTime>
  <Words>345</Words>
  <Application>Microsoft Office PowerPoint</Application>
  <PresentationFormat>Custom</PresentationFormat>
  <Paragraphs>54</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Arial-Regular</vt:lpstr>
      <vt:lpstr>Calibri</vt:lpstr>
      <vt:lpstr>Google Sans</vt:lpstr>
      <vt:lpstr>思源黑体-思源黑体-SemiBold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Vihaan Thaker</cp:lastModifiedBy>
  <cp:revision>49</cp:revision>
  <dcterms:created xsi:type="dcterms:W3CDTF">2025-05-13T10:23:12Z</dcterms:created>
  <dcterms:modified xsi:type="dcterms:W3CDTF">2025-05-14T18:53:08Z</dcterms:modified>
</cp:coreProperties>
</file>